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AD0DB-EB10-4AA0-B84B-3BB1FDE6E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315CD5-B90C-4F20-BB38-B24851FD0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BD5664-2986-464F-9AA6-313A02E4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84D65F-DD79-4B46-9F1A-7B9BD16B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A77E4F-FA39-45F9-A30F-FB1E2AF32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56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74DE1-432B-47FA-B4FB-B1AAEC379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5A241D3-BA14-447E-BFDA-E1B9D53FD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836278-5D38-482F-9FE6-C8EFA7521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BDA85B-6BF6-482D-89B8-2817272C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9E78FD-3136-414D-A940-982AF91B9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46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6A6EAA7-98F6-4DC4-9254-2D8B67440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DB21E55-7928-4E84-897D-965A62BB0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6670E5-1428-40C6-BAF7-9F40EB75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6210CB-D647-4C31-AA65-627BF95F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EA8B7A-5E44-4AAF-B121-59DD9923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47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007F9-76D3-46F6-BBDF-9EF3564DE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F22D96-1E57-4DE5-8879-A915D7E00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D6A776-1AF1-4BE9-968F-E9BCCCD0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607DFC-CD85-4BD0-9785-66D46605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FB4906-7236-4E3F-98A3-F1E716464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34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D774F-1650-4C7E-BC76-1974A91C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CC9988-3175-47CC-BE71-5CAEAF538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D73FDA-0FF9-4B9C-A4FC-97BE011C2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2AB9A8-8B42-4430-88D7-DAB83E64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16ECED-66FF-4008-A85C-4CD67D71F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990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7C618-476F-45DB-B3FC-428EEB453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682B6F-2C43-485E-A7D6-F4C171FB94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F05BA85-D3DE-4B42-8DFE-9087C21FD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2B1FD5-DA34-4800-B6AB-CB38BD49F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4AD3AA8-E2C8-4606-BEE2-B5C515E0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7F1378-0212-4D7E-9631-9AAE60D7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494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F1EE1-BCA4-4AC5-A7D2-84F9F98EF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A88AE8-57B8-46AB-A7F6-0B5888B9E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E05E814-7A4E-43B7-ADB9-E9060587D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1FF95FF-79BE-44E9-8EF7-E6C1F8F2DD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09B0624-F892-418A-B7EF-DEC04FC87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9EF45B-94DD-4B00-BE60-F56E0450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C84A3CF-F1FA-47B3-B710-5AB473ED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D62DCEA-E15B-485C-923F-1B0744BB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31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29DCB-6AA6-4000-8318-9B2D064D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80614FB-14DB-4A41-99FE-8C9848EB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4457D52-98C4-4EF1-AE4A-74FAEE04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1B39391-25E2-4DF5-B7A7-2B04C7A25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16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D8E5B88-654D-429B-8F01-68E9C858E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BA286B7-C1E1-4478-80D0-CC8E62F88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6531A7-0D8A-4C55-BB3A-91D67ABA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397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932DC-D521-441E-B32E-9C03C9F5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F1165-41ED-4785-85B4-12A13B9EE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B6D6730-248D-4A9B-A9B9-9DD86D90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02E889-F2DC-457A-AF3C-86FB3FBD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0495FE-E8C6-4E68-9F44-2F59E732F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B762D1D-A894-4CE7-A213-C0B8DD346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861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F075F-BA7D-4A32-AFF5-A3E152B7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D131F9B-D9A6-46AE-9DC6-0CE2C4001F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1E0120A-C3E9-4AD0-AEC1-BF4D759B6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D73126-3214-49E7-B327-8A6AF95F6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253F66-0D25-4854-BE68-29F626B2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196624-0BBE-48B4-B5DC-BB094E08B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50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2EFE4EF-1D56-4464-99F5-AA4F0CF3F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3F898F-A0B7-44E5-95C5-21C7C2419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A45A26-1702-47D9-A5C5-D70F52517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898E-2DCF-4836-A682-0DD920CFAAC9}" type="datetimeFigureOut">
              <a:rPr lang="nl-NL" smtClean="0"/>
              <a:t>28-06-2023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584A9A-F1E8-42B8-BA2E-60864B2E6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0EF5AB-E83E-466D-8D60-7232F76D3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02B5B-32B2-4DA3-A501-D3C5CC0382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055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Ovaal 105">
            <a:extLst>
              <a:ext uri="{FF2B5EF4-FFF2-40B4-BE49-F238E27FC236}">
                <a16:creationId xmlns:a16="http://schemas.microsoft.com/office/drawing/2014/main" id="{AFD9FC3E-CCF9-43DD-A5E4-9367B27E051D}"/>
              </a:ext>
            </a:extLst>
          </p:cNvPr>
          <p:cNvSpPr/>
          <p:nvPr/>
        </p:nvSpPr>
        <p:spPr>
          <a:xfrm>
            <a:off x="3483141" y="3694165"/>
            <a:ext cx="509340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00" name="Ovaal 99">
            <a:extLst>
              <a:ext uri="{FF2B5EF4-FFF2-40B4-BE49-F238E27FC236}">
                <a16:creationId xmlns:a16="http://schemas.microsoft.com/office/drawing/2014/main" id="{46E128FE-F861-4F0D-9152-94187E58AD24}"/>
              </a:ext>
            </a:extLst>
          </p:cNvPr>
          <p:cNvSpPr/>
          <p:nvPr/>
        </p:nvSpPr>
        <p:spPr>
          <a:xfrm>
            <a:off x="4710631" y="3224429"/>
            <a:ext cx="501788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96" name="Ovaal 95">
            <a:extLst>
              <a:ext uri="{FF2B5EF4-FFF2-40B4-BE49-F238E27FC236}">
                <a16:creationId xmlns:a16="http://schemas.microsoft.com/office/drawing/2014/main" id="{F613FD14-F40A-4BF0-A6E9-AEEBEAB60FC4}"/>
              </a:ext>
            </a:extLst>
          </p:cNvPr>
          <p:cNvSpPr/>
          <p:nvPr/>
        </p:nvSpPr>
        <p:spPr>
          <a:xfrm>
            <a:off x="4150411" y="4819047"/>
            <a:ext cx="501788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091F3EA6-9218-428C-B14D-A7325E9F874A}"/>
              </a:ext>
            </a:extLst>
          </p:cNvPr>
          <p:cNvSpPr/>
          <p:nvPr/>
        </p:nvSpPr>
        <p:spPr>
          <a:xfrm>
            <a:off x="713872" y="401054"/>
            <a:ext cx="1459833" cy="57708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D82A1040-2184-404A-8688-AC82898AF8C4}"/>
              </a:ext>
            </a:extLst>
          </p:cNvPr>
          <p:cNvSpPr/>
          <p:nvPr/>
        </p:nvSpPr>
        <p:spPr>
          <a:xfrm>
            <a:off x="697825" y="1434927"/>
            <a:ext cx="1459833" cy="4251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46A1C991-ADBF-4B6A-9857-138E045A2A1F}"/>
              </a:ext>
            </a:extLst>
          </p:cNvPr>
          <p:cNvSpPr/>
          <p:nvPr/>
        </p:nvSpPr>
        <p:spPr>
          <a:xfrm>
            <a:off x="713874" y="2245896"/>
            <a:ext cx="1459833" cy="4251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A4299C95-1F93-4EEC-ADC6-62E4CE65020B}"/>
              </a:ext>
            </a:extLst>
          </p:cNvPr>
          <p:cNvSpPr/>
          <p:nvPr/>
        </p:nvSpPr>
        <p:spPr>
          <a:xfrm>
            <a:off x="713871" y="3154280"/>
            <a:ext cx="1459833" cy="4251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816FA8D3-00FC-487D-A352-5F13903DA577}"/>
              </a:ext>
            </a:extLst>
          </p:cNvPr>
          <p:cNvSpPr/>
          <p:nvPr/>
        </p:nvSpPr>
        <p:spPr>
          <a:xfrm>
            <a:off x="713871" y="4030579"/>
            <a:ext cx="1459833" cy="4251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4C44A7FB-E082-416A-8C61-9A177F139DA8}"/>
              </a:ext>
            </a:extLst>
          </p:cNvPr>
          <p:cNvSpPr/>
          <p:nvPr/>
        </p:nvSpPr>
        <p:spPr>
          <a:xfrm>
            <a:off x="640040" y="5169129"/>
            <a:ext cx="1459833" cy="6637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BFCE2CE5-E45A-4DB0-8841-D71B9E8A90D9}"/>
              </a:ext>
            </a:extLst>
          </p:cNvPr>
          <p:cNvSpPr/>
          <p:nvPr/>
        </p:nvSpPr>
        <p:spPr>
          <a:xfrm>
            <a:off x="3194152" y="2968371"/>
            <a:ext cx="1048509" cy="5949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915EA59F-30F8-4E84-9F93-C0A1970E109C}"/>
              </a:ext>
            </a:extLst>
          </p:cNvPr>
          <p:cNvSpPr/>
          <p:nvPr/>
        </p:nvSpPr>
        <p:spPr>
          <a:xfrm>
            <a:off x="3031958" y="4030578"/>
            <a:ext cx="1459833" cy="57487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3" name="Rechthoek: afgeronde hoeken 12">
            <a:extLst>
              <a:ext uri="{FF2B5EF4-FFF2-40B4-BE49-F238E27FC236}">
                <a16:creationId xmlns:a16="http://schemas.microsoft.com/office/drawing/2014/main" id="{889C8C65-56CF-43A2-9E66-EA79CFB7D239}"/>
              </a:ext>
            </a:extLst>
          </p:cNvPr>
          <p:cNvSpPr/>
          <p:nvPr/>
        </p:nvSpPr>
        <p:spPr>
          <a:xfrm>
            <a:off x="5348180" y="3134223"/>
            <a:ext cx="1696454" cy="47495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4" name="Rechthoek: afgeronde hoeken 13">
            <a:extLst>
              <a:ext uri="{FF2B5EF4-FFF2-40B4-BE49-F238E27FC236}">
                <a16:creationId xmlns:a16="http://schemas.microsoft.com/office/drawing/2014/main" id="{A856D77E-7068-4780-A939-29DF8D15D7EA}"/>
              </a:ext>
            </a:extLst>
          </p:cNvPr>
          <p:cNvSpPr/>
          <p:nvPr/>
        </p:nvSpPr>
        <p:spPr>
          <a:xfrm>
            <a:off x="5350045" y="3866376"/>
            <a:ext cx="1684420" cy="53091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328B65E6-E130-4C69-A7C0-81156209A722}"/>
              </a:ext>
            </a:extLst>
          </p:cNvPr>
          <p:cNvSpPr/>
          <p:nvPr/>
        </p:nvSpPr>
        <p:spPr>
          <a:xfrm>
            <a:off x="5338011" y="4657668"/>
            <a:ext cx="1684420" cy="38671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6" name="Rechthoek: afgeronde hoeken 15">
            <a:extLst>
              <a:ext uri="{FF2B5EF4-FFF2-40B4-BE49-F238E27FC236}">
                <a16:creationId xmlns:a16="http://schemas.microsoft.com/office/drawing/2014/main" id="{71E2990F-FFB8-4303-9857-C83345298E0D}"/>
              </a:ext>
            </a:extLst>
          </p:cNvPr>
          <p:cNvSpPr/>
          <p:nvPr/>
        </p:nvSpPr>
        <p:spPr>
          <a:xfrm>
            <a:off x="5338011" y="5418989"/>
            <a:ext cx="1684420" cy="42511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7" name="Rechthoek: afgeronde hoeken 16">
            <a:extLst>
              <a:ext uri="{FF2B5EF4-FFF2-40B4-BE49-F238E27FC236}">
                <a16:creationId xmlns:a16="http://schemas.microsoft.com/office/drawing/2014/main" id="{C73DFC90-471B-4BFC-A957-D3EAC630E916}"/>
              </a:ext>
            </a:extLst>
          </p:cNvPr>
          <p:cNvSpPr/>
          <p:nvPr/>
        </p:nvSpPr>
        <p:spPr>
          <a:xfrm>
            <a:off x="5354054" y="6141702"/>
            <a:ext cx="1680407" cy="42511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3F10461-1617-4234-A5FA-567E98DE4111}"/>
              </a:ext>
            </a:extLst>
          </p:cNvPr>
          <p:cNvSpPr txBox="1"/>
          <p:nvPr/>
        </p:nvSpPr>
        <p:spPr>
          <a:xfrm>
            <a:off x="713870" y="478197"/>
            <a:ext cx="1459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latin typeface="Arial Narrow" panose="020B0606020202030204" pitchFamily="34" charset="0"/>
              </a:rPr>
              <a:t>Is er sprake van een acuut ontstane zorgvraag ? 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BAEEEB1-3458-4521-9B41-49E5D7A2D1F8}"/>
              </a:ext>
            </a:extLst>
          </p:cNvPr>
          <p:cNvSpPr txBox="1"/>
          <p:nvPr/>
        </p:nvSpPr>
        <p:spPr>
          <a:xfrm>
            <a:off x="882311" y="1450686"/>
            <a:ext cx="14598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ziekenhuiszorg noodzakelijk?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C733803-E0C3-4FCA-ACF6-A1D0F534F22E}"/>
              </a:ext>
            </a:extLst>
          </p:cNvPr>
          <p:cNvSpPr txBox="1"/>
          <p:nvPr/>
        </p:nvSpPr>
        <p:spPr>
          <a:xfrm>
            <a:off x="713870" y="2331495"/>
            <a:ext cx="14598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24 uurs toezicht nodig ?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D14FF78-E435-4D28-8875-EF3030A76817}"/>
              </a:ext>
            </a:extLst>
          </p:cNvPr>
          <p:cNvSpPr txBox="1"/>
          <p:nvPr/>
        </p:nvSpPr>
        <p:spPr>
          <a:xfrm>
            <a:off x="731679" y="3242446"/>
            <a:ext cx="14598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Zijn er revalidatiedoelen?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FB319E5B-0A71-45D5-8221-FFBE0463E399}"/>
              </a:ext>
            </a:extLst>
          </p:cNvPr>
          <p:cNvSpPr txBox="1"/>
          <p:nvPr/>
        </p:nvSpPr>
        <p:spPr>
          <a:xfrm>
            <a:off x="813569" y="4062201"/>
            <a:ext cx="14598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de zorgbehoefte permanent ?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F620C0E-A8B7-42B6-AC6E-C21422D6C0E5}"/>
              </a:ext>
            </a:extLst>
          </p:cNvPr>
          <p:cNvSpPr txBox="1"/>
          <p:nvPr/>
        </p:nvSpPr>
        <p:spPr>
          <a:xfrm>
            <a:off x="754475" y="5151950"/>
            <a:ext cx="14598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er sprake van elkaar beïnvloedende meervoudige problematiek?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A861E3E-62C3-41B5-81B0-548A410CD8EF}"/>
              </a:ext>
            </a:extLst>
          </p:cNvPr>
          <p:cNvSpPr txBox="1"/>
          <p:nvPr/>
        </p:nvSpPr>
        <p:spPr>
          <a:xfrm>
            <a:off x="3265252" y="3003951"/>
            <a:ext cx="13137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de patiënt gemotiveerd en trainbaar?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F6E63708-1E51-4CB3-A20E-6DD39DE22869}"/>
              </a:ext>
            </a:extLst>
          </p:cNvPr>
          <p:cNvSpPr txBox="1"/>
          <p:nvPr/>
        </p:nvSpPr>
        <p:spPr>
          <a:xfrm>
            <a:off x="3096120" y="4028368"/>
            <a:ext cx="145983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Is er sprake van palliatieve zorg? &lt;3 </a:t>
            </a:r>
            <a:r>
              <a:rPr lang="nl-NL" sz="1050" dirty="0" err="1">
                <a:latin typeface="Arial Narrow" panose="020B0606020202030204" pitchFamily="34" charset="0"/>
              </a:rPr>
              <a:t>mnd</a:t>
            </a:r>
            <a:r>
              <a:rPr lang="nl-NL" sz="1050" dirty="0">
                <a:latin typeface="Arial Narrow" panose="020B0606020202030204" pitchFamily="34" charset="0"/>
              </a:rPr>
              <a:t> levensverwachting ?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F7A455FE-F320-48C5-B0FA-3A872E21FC84}"/>
              </a:ext>
            </a:extLst>
          </p:cNvPr>
          <p:cNvSpPr txBox="1"/>
          <p:nvPr/>
        </p:nvSpPr>
        <p:spPr>
          <a:xfrm>
            <a:off x="5556744" y="3213819"/>
            <a:ext cx="14598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solidFill>
                  <a:schemeClr val="bg1"/>
                </a:solidFill>
                <a:latin typeface="Arial Narrow" panose="020B0606020202030204" pitchFamily="34" charset="0"/>
              </a:rPr>
              <a:t>Geriatrische revalidatie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2EBF850-DA1D-4ED0-8BF5-93005F9C2D0B}"/>
              </a:ext>
            </a:extLst>
          </p:cNvPr>
          <p:cNvSpPr txBox="1"/>
          <p:nvPr/>
        </p:nvSpPr>
        <p:spPr>
          <a:xfrm>
            <a:off x="5406760" y="3953269"/>
            <a:ext cx="1696454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     WLZ crisisopname</a:t>
            </a:r>
          </a:p>
          <a:p>
            <a:r>
              <a:rPr lang="nl-NL" sz="900" dirty="0">
                <a:solidFill>
                  <a:schemeClr val="bg1"/>
                </a:solidFill>
                <a:latin typeface="Arial Narrow" panose="020B0606020202030204" pitchFamily="34" charset="0"/>
              </a:rPr>
              <a:t>     Betreft acute crisis situatie</a:t>
            </a:r>
            <a:br>
              <a:rPr lang="nl-NL" sz="9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nl-NL" sz="9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D6388EF7-45D5-4E54-8AEA-36C1ABF2B128}"/>
              </a:ext>
            </a:extLst>
          </p:cNvPr>
          <p:cNvSpPr txBox="1"/>
          <p:nvPr/>
        </p:nvSpPr>
        <p:spPr>
          <a:xfrm>
            <a:off x="5654849" y="4708767"/>
            <a:ext cx="14598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solidFill>
                  <a:schemeClr val="bg1"/>
                </a:solidFill>
                <a:latin typeface="Arial Narrow" panose="020B0606020202030204" pitchFamily="34" charset="0"/>
              </a:rPr>
              <a:t>ELV palliatief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5624AC6D-474E-49CD-B5F4-5937869007AD}"/>
              </a:ext>
            </a:extLst>
          </p:cNvPr>
          <p:cNvSpPr txBox="1"/>
          <p:nvPr/>
        </p:nvSpPr>
        <p:spPr>
          <a:xfrm>
            <a:off x="5534524" y="5443057"/>
            <a:ext cx="1459833" cy="3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solidFill>
                  <a:schemeClr val="bg1"/>
                </a:solidFill>
                <a:latin typeface="Arial Narrow" panose="020B0606020202030204" pitchFamily="34" charset="0"/>
              </a:rPr>
              <a:t>ELV laag Complex</a:t>
            </a:r>
          </a:p>
          <a:p>
            <a:r>
              <a:rPr lang="nl-NL" sz="800" dirty="0">
                <a:solidFill>
                  <a:schemeClr val="bg1"/>
                </a:solidFill>
                <a:latin typeface="Arial Narrow" panose="020B0606020202030204" pitchFamily="34" charset="0"/>
              </a:rPr>
              <a:t>        verzorgingshuis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8766C75-78F2-4868-B115-9846A9F742BB}"/>
              </a:ext>
            </a:extLst>
          </p:cNvPr>
          <p:cNvSpPr txBox="1"/>
          <p:nvPr/>
        </p:nvSpPr>
        <p:spPr>
          <a:xfrm>
            <a:off x="5545057" y="6167286"/>
            <a:ext cx="145983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solidFill>
                  <a:schemeClr val="bg1"/>
                </a:solidFill>
                <a:latin typeface="Arial Narrow" panose="020B0606020202030204" pitchFamily="34" charset="0"/>
              </a:rPr>
              <a:t>ELV hoog Complex</a:t>
            </a:r>
          </a:p>
          <a:p>
            <a:r>
              <a:rPr lang="nl-NL" sz="900" dirty="0">
                <a:solidFill>
                  <a:schemeClr val="bg1"/>
                </a:solidFill>
                <a:latin typeface="Arial Narrow" panose="020B0606020202030204" pitchFamily="34" charset="0"/>
              </a:rPr>
              <a:t>        verpleeghuis</a:t>
            </a:r>
          </a:p>
        </p:txBody>
      </p:sp>
      <p:sp>
        <p:nvSpPr>
          <p:cNvPr id="36" name="Rechthoek: afgeronde hoeken 35">
            <a:extLst>
              <a:ext uri="{FF2B5EF4-FFF2-40B4-BE49-F238E27FC236}">
                <a16:creationId xmlns:a16="http://schemas.microsoft.com/office/drawing/2014/main" id="{51A30551-AEB3-4000-B39D-8899F4716709}"/>
              </a:ext>
            </a:extLst>
          </p:cNvPr>
          <p:cNvSpPr/>
          <p:nvPr/>
        </p:nvSpPr>
        <p:spPr>
          <a:xfrm>
            <a:off x="6769772" y="396229"/>
            <a:ext cx="3376860" cy="7985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69278BC1-BCBE-425C-82A6-AF16A44684D1}"/>
              </a:ext>
            </a:extLst>
          </p:cNvPr>
          <p:cNvSpPr txBox="1"/>
          <p:nvPr/>
        </p:nvSpPr>
        <p:spPr>
          <a:xfrm>
            <a:off x="6769770" y="429245"/>
            <a:ext cx="336081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Denk hierbij aan inzet van ( extra ) thuiszorg, hulpmiddelen, WMO of andere vormen van ondersteuning van de patiënt en/of diens mantelzorger(s) in de thuissituatie. </a:t>
            </a:r>
            <a:br>
              <a:rPr lang="nl-NL" sz="1050" dirty="0">
                <a:latin typeface="Arial Narrow" panose="020B0606020202030204" pitchFamily="34" charset="0"/>
              </a:rPr>
            </a:br>
            <a:r>
              <a:rPr lang="nl-NL" sz="1050" dirty="0">
                <a:latin typeface="Arial Narrow" panose="020B0606020202030204" pitchFamily="34" charset="0"/>
              </a:rPr>
              <a:t>Om bijvoorbeeld een WLZ traject thuis te kunnen afwachten.</a:t>
            </a:r>
          </a:p>
          <a:p>
            <a:endParaRPr lang="nl-NL" sz="1050" dirty="0">
              <a:latin typeface="Arial Narrow" panose="020B0606020202030204" pitchFamily="34" charset="0"/>
            </a:endParaRPr>
          </a:p>
        </p:txBody>
      </p:sp>
      <p:cxnSp>
        <p:nvCxnSpPr>
          <p:cNvPr id="40" name="Rechte verbindingslijn 39">
            <a:extLst>
              <a:ext uri="{FF2B5EF4-FFF2-40B4-BE49-F238E27FC236}">
                <a16:creationId xmlns:a16="http://schemas.microsoft.com/office/drawing/2014/main" id="{8E467F19-15CF-4210-B792-08A635E04BCB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2173703" y="639191"/>
            <a:ext cx="4624141" cy="390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40">
            <a:extLst>
              <a:ext uri="{FF2B5EF4-FFF2-40B4-BE49-F238E27FC236}">
                <a16:creationId xmlns:a16="http://schemas.microsoft.com/office/drawing/2014/main" id="{C1524C41-2454-43B5-AFEF-8E06C50B3D36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2838515" y="3265827"/>
            <a:ext cx="355637" cy="4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45">
            <a:extLst>
              <a:ext uri="{FF2B5EF4-FFF2-40B4-BE49-F238E27FC236}">
                <a16:creationId xmlns:a16="http://schemas.microsoft.com/office/drawing/2014/main" id="{43F74600-5000-4FAC-8E3D-4AC758A4A4B7}"/>
              </a:ext>
            </a:extLst>
          </p:cNvPr>
          <p:cNvCxnSpPr>
            <a:cxnSpLocks/>
          </p:cNvCxnSpPr>
          <p:nvPr/>
        </p:nvCxnSpPr>
        <p:spPr>
          <a:xfrm>
            <a:off x="2205789" y="4243136"/>
            <a:ext cx="7619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chte verbindingslijn 46">
            <a:extLst>
              <a:ext uri="{FF2B5EF4-FFF2-40B4-BE49-F238E27FC236}">
                <a16:creationId xmlns:a16="http://schemas.microsoft.com/office/drawing/2014/main" id="{713679AF-23E8-4055-9519-5072657E8FE9}"/>
              </a:ext>
            </a:extLst>
          </p:cNvPr>
          <p:cNvCxnSpPr>
            <a:cxnSpLocks/>
            <a:stCxn id="99" idx="3"/>
            <a:endCxn id="99" idx="3"/>
          </p:cNvCxnSpPr>
          <p:nvPr/>
        </p:nvCxnSpPr>
        <p:spPr>
          <a:xfrm>
            <a:off x="5302071" y="335048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>
            <a:extLst>
              <a:ext uri="{FF2B5EF4-FFF2-40B4-BE49-F238E27FC236}">
                <a16:creationId xmlns:a16="http://schemas.microsoft.com/office/drawing/2014/main" id="{232A4102-01CF-4FD9-9849-1AE07A432D41}"/>
              </a:ext>
            </a:extLst>
          </p:cNvPr>
          <p:cNvCxnSpPr>
            <a:cxnSpLocks/>
          </p:cNvCxnSpPr>
          <p:nvPr/>
        </p:nvCxnSpPr>
        <p:spPr>
          <a:xfrm>
            <a:off x="4491790" y="4268247"/>
            <a:ext cx="846221" cy="15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48">
            <a:extLst>
              <a:ext uri="{FF2B5EF4-FFF2-40B4-BE49-F238E27FC236}">
                <a16:creationId xmlns:a16="http://schemas.microsoft.com/office/drawing/2014/main" id="{6EEA0B8D-93E9-45AE-94F0-2A8574706511}"/>
              </a:ext>
            </a:extLst>
          </p:cNvPr>
          <p:cNvCxnSpPr>
            <a:cxnSpLocks/>
          </p:cNvCxnSpPr>
          <p:nvPr/>
        </p:nvCxnSpPr>
        <p:spPr>
          <a:xfrm>
            <a:off x="2173703" y="2458453"/>
            <a:ext cx="4624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50">
            <a:extLst>
              <a:ext uri="{FF2B5EF4-FFF2-40B4-BE49-F238E27FC236}">
                <a16:creationId xmlns:a16="http://schemas.microsoft.com/office/drawing/2014/main" id="{6E4D6012-2F49-440D-83E1-18352FD2875D}"/>
              </a:ext>
            </a:extLst>
          </p:cNvPr>
          <p:cNvCxnSpPr>
            <a:cxnSpLocks/>
          </p:cNvCxnSpPr>
          <p:nvPr/>
        </p:nvCxnSpPr>
        <p:spPr>
          <a:xfrm>
            <a:off x="2173703" y="1647484"/>
            <a:ext cx="4624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BE813CF6-E097-4CF0-9104-1A419E3CE02E}"/>
              </a:ext>
            </a:extLst>
          </p:cNvPr>
          <p:cNvCxnSpPr>
            <a:cxnSpLocks/>
          </p:cNvCxnSpPr>
          <p:nvPr/>
        </p:nvCxnSpPr>
        <p:spPr>
          <a:xfrm>
            <a:off x="1339516" y="6354260"/>
            <a:ext cx="3906250" cy="18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chte verbindingslijn 54">
            <a:extLst>
              <a:ext uri="{FF2B5EF4-FFF2-40B4-BE49-F238E27FC236}">
                <a16:creationId xmlns:a16="http://schemas.microsoft.com/office/drawing/2014/main" id="{FC53CB33-2818-42F0-A34B-96B622E8FA20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2165676" y="5631547"/>
            <a:ext cx="3172335" cy="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E50FBF6B-3D69-4E77-BC19-645C88CE5BE3}"/>
              </a:ext>
            </a:extLst>
          </p:cNvPr>
          <p:cNvCxnSpPr>
            <a:cxnSpLocks/>
          </p:cNvCxnSpPr>
          <p:nvPr/>
        </p:nvCxnSpPr>
        <p:spPr>
          <a:xfrm>
            <a:off x="1323471" y="5842814"/>
            <a:ext cx="0" cy="520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chte verbindingslijn 61">
            <a:extLst>
              <a:ext uri="{FF2B5EF4-FFF2-40B4-BE49-F238E27FC236}">
                <a16:creationId xmlns:a16="http://schemas.microsoft.com/office/drawing/2014/main" id="{84312314-D43D-4C2E-9F79-92F0CA63CF01}"/>
              </a:ext>
            </a:extLst>
          </p:cNvPr>
          <p:cNvCxnSpPr>
            <a:cxnSpLocks/>
          </p:cNvCxnSpPr>
          <p:nvPr/>
        </p:nvCxnSpPr>
        <p:spPr>
          <a:xfrm>
            <a:off x="3737811" y="4973053"/>
            <a:ext cx="438168" cy="3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>
            <a:extLst>
              <a:ext uri="{FF2B5EF4-FFF2-40B4-BE49-F238E27FC236}">
                <a16:creationId xmlns:a16="http://schemas.microsoft.com/office/drawing/2014/main" id="{6B4027DF-C22E-40F4-82D6-D728791E4B0E}"/>
              </a:ext>
            </a:extLst>
          </p:cNvPr>
          <p:cNvCxnSpPr>
            <a:cxnSpLocks/>
          </p:cNvCxnSpPr>
          <p:nvPr/>
        </p:nvCxnSpPr>
        <p:spPr>
          <a:xfrm>
            <a:off x="3713747" y="4624140"/>
            <a:ext cx="0" cy="330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hthoek: afgeronde hoeken 70">
            <a:extLst>
              <a:ext uri="{FF2B5EF4-FFF2-40B4-BE49-F238E27FC236}">
                <a16:creationId xmlns:a16="http://schemas.microsoft.com/office/drawing/2014/main" id="{9C53483A-EE9D-4122-ABC7-523130931ECD}"/>
              </a:ext>
            </a:extLst>
          </p:cNvPr>
          <p:cNvSpPr/>
          <p:nvPr/>
        </p:nvSpPr>
        <p:spPr>
          <a:xfrm>
            <a:off x="6833939" y="1439833"/>
            <a:ext cx="3376860" cy="5032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72" name="Rechthoek: afgeronde hoeken 71">
            <a:extLst>
              <a:ext uri="{FF2B5EF4-FFF2-40B4-BE49-F238E27FC236}">
                <a16:creationId xmlns:a16="http://schemas.microsoft.com/office/drawing/2014/main" id="{A1B75A06-0705-4120-8320-E2D14391F1CB}"/>
              </a:ext>
            </a:extLst>
          </p:cNvPr>
          <p:cNvSpPr/>
          <p:nvPr/>
        </p:nvSpPr>
        <p:spPr>
          <a:xfrm>
            <a:off x="6833939" y="2203950"/>
            <a:ext cx="3376860" cy="4938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73" name="Tekstvak 72">
            <a:extLst>
              <a:ext uri="{FF2B5EF4-FFF2-40B4-BE49-F238E27FC236}">
                <a16:creationId xmlns:a16="http://schemas.microsoft.com/office/drawing/2014/main" id="{D84933FF-E5C1-489F-8E1E-518520D6BD75}"/>
              </a:ext>
            </a:extLst>
          </p:cNvPr>
          <p:cNvSpPr txBox="1"/>
          <p:nvPr/>
        </p:nvSpPr>
        <p:spPr>
          <a:xfrm>
            <a:off x="7387393" y="2286155"/>
            <a:ext cx="3360817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Arial Narrow" panose="020B0606020202030204" pitchFamily="34" charset="0"/>
              </a:rPr>
              <a:t>Bel thuiszorg voor inzet (extra) zorg</a:t>
            </a:r>
          </a:p>
          <a:p>
            <a:endParaRPr lang="nl-NL" sz="1050" dirty="0">
              <a:latin typeface="Arial Narrow" panose="020B0606020202030204" pitchFamily="34" charset="0"/>
            </a:endParaRPr>
          </a:p>
        </p:txBody>
      </p:sp>
      <p:sp>
        <p:nvSpPr>
          <p:cNvPr id="74" name="Tekstvak 73">
            <a:extLst>
              <a:ext uri="{FF2B5EF4-FFF2-40B4-BE49-F238E27FC236}">
                <a16:creationId xmlns:a16="http://schemas.microsoft.com/office/drawing/2014/main" id="{944F4FFB-73B2-41BF-B55D-077928668580}"/>
              </a:ext>
            </a:extLst>
          </p:cNvPr>
          <p:cNvSpPr txBox="1"/>
          <p:nvPr/>
        </p:nvSpPr>
        <p:spPr>
          <a:xfrm>
            <a:off x="7387394" y="1518768"/>
            <a:ext cx="3360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Arial Narrow" panose="020B0606020202030204" pitchFamily="34" charset="0"/>
              </a:rPr>
              <a:t>Stuur de patiënt naar de SEH</a:t>
            </a:r>
            <a:br>
              <a:rPr lang="nl-NL" sz="1200" dirty="0">
                <a:latin typeface="Arial Narrow" panose="020B0606020202030204" pitchFamily="34" charset="0"/>
              </a:rPr>
            </a:br>
            <a:endParaRPr lang="nl-NL" sz="1200" dirty="0">
              <a:latin typeface="Arial Narrow" panose="020B0606020202030204" pitchFamily="34" charset="0"/>
            </a:endParaRPr>
          </a:p>
        </p:txBody>
      </p:sp>
      <p:sp>
        <p:nvSpPr>
          <p:cNvPr id="75" name="Traan 74">
            <a:extLst>
              <a:ext uri="{FF2B5EF4-FFF2-40B4-BE49-F238E27FC236}">
                <a16:creationId xmlns:a16="http://schemas.microsoft.com/office/drawing/2014/main" id="{B07ADB0C-C51E-45FA-833A-D0354A71DA67}"/>
              </a:ext>
            </a:extLst>
          </p:cNvPr>
          <p:cNvSpPr/>
          <p:nvPr/>
        </p:nvSpPr>
        <p:spPr>
          <a:xfrm>
            <a:off x="9225354" y="3090652"/>
            <a:ext cx="2550701" cy="1964183"/>
          </a:xfrm>
          <a:prstGeom prst="teardrop">
            <a:avLst/>
          </a:prstGeom>
          <a:ln>
            <a:solidFill>
              <a:schemeClr val="tx1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Tekstvak 75">
            <a:extLst>
              <a:ext uri="{FF2B5EF4-FFF2-40B4-BE49-F238E27FC236}">
                <a16:creationId xmlns:a16="http://schemas.microsoft.com/office/drawing/2014/main" id="{2E5FA8B7-BC2B-4E5D-A1E5-AA974882393C}"/>
              </a:ext>
            </a:extLst>
          </p:cNvPr>
          <p:cNvSpPr txBox="1"/>
          <p:nvPr/>
        </p:nvSpPr>
        <p:spPr>
          <a:xfrm>
            <a:off x="9691759" y="3350917"/>
            <a:ext cx="2630899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Binnen kantoortijden; </a:t>
            </a:r>
            <a:b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</a:br>
            <a: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aanmelding via VIP LIVE </a:t>
            </a:r>
            <a:b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</a:br>
            <a: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de triagist neemt dan contact </a:t>
            </a:r>
            <a:b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</a:br>
            <a: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met u op </a:t>
            </a:r>
            <a:br>
              <a:rPr lang="nl-NL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</a:br>
            <a:r>
              <a:rPr lang="nl-NL" sz="1200" dirty="0">
                <a:latin typeface="Arial Narrow" panose="020B0606020202030204" pitchFamily="34" charset="0"/>
              </a:rPr>
              <a:t> </a:t>
            </a:r>
            <a:br>
              <a:rPr lang="nl-NL" sz="1200" dirty="0">
                <a:latin typeface="Arial Narrow" panose="020B0606020202030204" pitchFamily="34" charset="0"/>
              </a:rPr>
            </a:br>
            <a:r>
              <a:rPr lang="nl-NL" sz="1600" dirty="0">
                <a:latin typeface="Arial Narrow" panose="020B0606020202030204" pitchFamily="34" charset="0"/>
              </a:rPr>
              <a:t>of bellen 24-7</a:t>
            </a:r>
          </a:p>
          <a:p>
            <a:r>
              <a:rPr lang="nl-NL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050-3053005</a:t>
            </a:r>
            <a:br>
              <a:rPr lang="nl-NL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</a:br>
            <a:br>
              <a:rPr lang="nl-NL" sz="1050" dirty="0">
                <a:latin typeface="Arial Narrow" panose="020B0606020202030204" pitchFamily="34" charset="0"/>
              </a:rPr>
            </a:br>
            <a:endParaRPr lang="nl-NL" sz="1050" dirty="0">
              <a:latin typeface="Arial Narrow" panose="020B0606020202030204" pitchFamily="34" charset="0"/>
            </a:endParaRPr>
          </a:p>
        </p:txBody>
      </p:sp>
      <p:cxnSp>
        <p:nvCxnSpPr>
          <p:cNvPr id="81" name="Rechte verbindingslijn 80">
            <a:extLst>
              <a:ext uri="{FF2B5EF4-FFF2-40B4-BE49-F238E27FC236}">
                <a16:creationId xmlns:a16="http://schemas.microsoft.com/office/drawing/2014/main" id="{E3A2FB98-DFBE-4533-A367-1A037EA009FE}"/>
              </a:ext>
            </a:extLst>
          </p:cNvPr>
          <p:cNvCxnSpPr>
            <a:cxnSpLocks/>
          </p:cNvCxnSpPr>
          <p:nvPr/>
        </p:nvCxnSpPr>
        <p:spPr>
          <a:xfrm flipV="1">
            <a:off x="7026752" y="4684852"/>
            <a:ext cx="2445254" cy="1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echte verbindingslijn 85">
            <a:extLst>
              <a:ext uri="{FF2B5EF4-FFF2-40B4-BE49-F238E27FC236}">
                <a16:creationId xmlns:a16="http://schemas.microsoft.com/office/drawing/2014/main" id="{B21BB533-BF28-486E-BB31-38F75E112CA7}"/>
              </a:ext>
            </a:extLst>
          </p:cNvPr>
          <p:cNvCxnSpPr>
            <a:cxnSpLocks/>
          </p:cNvCxnSpPr>
          <p:nvPr/>
        </p:nvCxnSpPr>
        <p:spPr>
          <a:xfrm>
            <a:off x="7022431" y="4153937"/>
            <a:ext cx="870288" cy="23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echte verbindingslijn 87">
            <a:extLst>
              <a:ext uri="{FF2B5EF4-FFF2-40B4-BE49-F238E27FC236}">
                <a16:creationId xmlns:a16="http://schemas.microsoft.com/office/drawing/2014/main" id="{397EFFF0-5654-445E-8B68-F2B33F41ACDA}"/>
              </a:ext>
            </a:extLst>
          </p:cNvPr>
          <p:cNvCxnSpPr>
            <a:cxnSpLocks/>
          </p:cNvCxnSpPr>
          <p:nvPr/>
        </p:nvCxnSpPr>
        <p:spPr>
          <a:xfrm flipV="1">
            <a:off x="7022431" y="5443057"/>
            <a:ext cx="3088742" cy="146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echte verbindingslijn 88">
            <a:extLst>
              <a:ext uri="{FF2B5EF4-FFF2-40B4-BE49-F238E27FC236}">
                <a16:creationId xmlns:a16="http://schemas.microsoft.com/office/drawing/2014/main" id="{8B6D83E3-6955-4010-936C-E04F5309FE57}"/>
              </a:ext>
            </a:extLst>
          </p:cNvPr>
          <p:cNvCxnSpPr>
            <a:cxnSpLocks/>
            <a:stCxn id="17" idx="3"/>
          </p:cNvCxnSpPr>
          <p:nvPr/>
        </p:nvCxnSpPr>
        <p:spPr>
          <a:xfrm flipV="1">
            <a:off x="7034461" y="6067267"/>
            <a:ext cx="3466243" cy="286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echte verbindingslijn 89">
            <a:extLst>
              <a:ext uri="{FF2B5EF4-FFF2-40B4-BE49-F238E27FC236}">
                <a16:creationId xmlns:a16="http://schemas.microsoft.com/office/drawing/2014/main" id="{BBF419C9-02F7-42B7-920D-A56604067295}"/>
              </a:ext>
            </a:extLst>
          </p:cNvPr>
          <p:cNvCxnSpPr>
            <a:cxnSpLocks/>
          </p:cNvCxnSpPr>
          <p:nvPr/>
        </p:nvCxnSpPr>
        <p:spPr>
          <a:xfrm>
            <a:off x="7084368" y="3349982"/>
            <a:ext cx="1007144" cy="15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90">
            <a:extLst>
              <a:ext uri="{FF2B5EF4-FFF2-40B4-BE49-F238E27FC236}">
                <a16:creationId xmlns:a16="http://schemas.microsoft.com/office/drawing/2014/main" id="{25E9F925-7D51-43D1-A6E1-329B7EDFDA52}"/>
              </a:ext>
            </a:extLst>
          </p:cNvPr>
          <p:cNvCxnSpPr>
            <a:cxnSpLocks/>
          </p:cNvCxnSpPr>
          <p:nvPr/>
        </p:nvCxnSpPr>
        <p:spPr>
          <a:xfrm>
            <a:off x="8091512" y="3373855"/>
            <a:ext cx="1380494" cy="205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91">
            <a:extLst>
              <a:ext uri="{FF2B5EF4-FFF2-40B4-BE49-F238E27FC236}">
                <a16:creationId xmlns:a16="http://schemas.microsoft.com/office/drawing/2014/main" id="{570991B9-A8F9-4E46-9921-58328C49EB2B}"/>
              </a:ext>
            </a:extLst>
          </p:cNvPr>
          <p:cNvCxnSpPr>
            <a:cxnSpLocks/>
          </p:cNvCxnSpPr>
          <p:nvPr/>
        </p:nvCxnSpPr>
        <p:spPr>
          <a:xfrm>
            <a:off x="10111173" y="5025351"/>
            <a:ext cx="8024" cy="435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>
            <a:extLst>
              <a:ext uri="{FF2B5EF4-FFF2-40B4-BE49-F238E27FC236}">
                <a16:creationId xmlns:a16="http://schemas.microsoft.com/office/drawing/2014/main" id="{F8849C00-0DDF-4C9B-8A6C-48CF100FB8C0}"/>
              </a:ext>
            </a:extLst>
          </p:cNvPr>
          <p:cNvCxnSpPr>
            <a:cxnSpLocks/>
          </p:cNvCxnSpPr>
          <p:nvPr/>
        </p:nvCxnSpPr>
        <p:spPr>
          <a:xfrm>
            <a:off x="10500704" y="5044378"/>
            <a:ext cx="0" cy="1022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echte verbindingslijn 114">
            <a:extLst>
              <a:ext uri="{FF2B5EF4-FFF2-40B4-BE49-F238E27FC236}">
                <a16:creationId xmlns:a16="http://schemas.microsoft.com/office/drawing/2014/main" id="{70867E9F-F9A8-4E42-81CD-0C6F7B0365FA}"/>
              </a:ext>
            </a:extLst>
          </p:cNvPr>
          <p:cNvCxnSpPr>
            <a:cxnSpLocks/>
          </p:cNvCxnSpPr>
          <p:nvPr/>
        </p:nvCxnSpPr>
        <p:spPr>
          <a:xfrm>
            <a:off x="1339516" y="4472873"/>
            <a:ext cx="0" cy="679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echte verbindingslijn 117">
            <a:extLst>
              <a:ext uri="{FF2B5EF4-FFF2-40B4-BE49-F238E27FC236}">
                <a16:creationId xmlns:a16="http://schemas.microsoft.com/office/drawing/2014/main" id="{F728F2C9-E84A-4F24-B4E9-A82C3B4A3AEB}"/>
              </a:ext>
            </a:extLst>
          </p:cNvPr>
          <p:cNvCxnSpPr>
            <a:cxnSpLocks/>
          </p:cNvCxnSpPr>
          <p:nvPr/>
        </p:nvCxnSpPr>
        <p:spPr>
          <a:xfrm>
            <a:off x="1322468" y="1860042"/>
            <a:ext cx="0" cy="385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echte verbindingslijn 118">
            <a:extLst>
              <a:ext uri="{FF2B5EF4-FFF2-40B4-BE49-F238E27FC236}">
                <a16:creationId xmlns:a16="http://schemas.microsoft.com/office/drawing/2014/main" id="{CDFF9826-2785-40CD-9B98-1E533038F3E8}"/>
              </a:ext>
            </a:extLst>
          </p:cNvPr>
          <p:cNvCxnSpPr>
            <a:cxnSpLocks/>
          </p:cNvCxnSpPr>
          <p:nvPr/>
        </p:nvCxnSpPr>
        <p:spPr>
          <a:xfrm>
            <a:off x="1322468" y="978135"/>
            <a:ext cx="0" cy="446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echte verbindingslijn 123">
            <a:extLst>
              <a:ext uri="{FF2B5EF4-FFF2-40B4-BE49-F238E27FC236}">
                <a16:creationId xmlns:a16="http://schemas.microsoft.com/office/drawing/2014/main" id="{682E9437-A574-4A47-B655-BCA66EBD3527}"/>
              </a:ext>
            </a:extLst>
          </p:cNvPr>
          <p:cNvCxnSpPr>
            <a:cxnSpLocks/>
          </p:cNvCxnSpPr>
          <p:nvPr/>
        </p:nvCxnSpPr>
        <p:spPr>
          <a:xfrm>
            <a:off x="1311436" y="2671011"/>
            <a:ext cx="0" cy="446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echte verbindingslijn 124">
            <a:extLst>
              <a:ext uri="{FF2B5EF4-FFF2-40B4-BE49-F238E27FC236}">
                <a16:creationId xmlns:a16="http://schemas.microsoft.com/office/drawing/2014/main" id="{7D75EBB5-7511-46E6-B637-5CC88ECFDEBD}"/>
              </a:ext>
            </a:extLst>
          </p:cNvPr>
          <p:cNvCxnSpPr>
            <a:cxnSpLocks/>
          </p:cNvCxnSpPr>
          <p:nvPr/>
        </p:nvCxnSpPr>
        <p:spPr>
          <a:xfrm>
            <a:off x="1309434" y="3563282"/>
            <a:ext cx="0" cy="446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al 132">
            <a:extLst>
              <a:ext uri="{FF2B5EF4-FFF2-40B4-BE49-F238E27FC236}">
                <a16:creationId xmlns:a16="http://schemas.microsoft.com/office/drawing/2014/main" id="{C2B21AB3-9BE4-42D0-9552-3493466BC417}"/>
              </a:ext>
            </a:extLst>
          </p:cNvPr>
          <p:cNvSpPr/>
          <p:nvPr/>
        </p:nvSpPr>
        <p:spPr>
          <a:xfrm>
            <a:off x="2398291" y="539491"/>
            <a:ext cx="519112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4" name="Tekstvak 133">
            <a:extLst>
              <a:ext uri="{FF2B5EF4-FFF2-40B4-BE49-F238E27FC236}">
                <a16:creationId xmlns:a16="http://schemas.microsoft.com/office/drawing/2014/main" id="{62984625-E502-4E49-B6A1-98E68DA97990}"/>
              </a:ext>
            </a:extLst>
          </p:cNvPr>
          <p:cNvSpPr txBox="1"/>
          <p:nvPr/>
        </p:nvSpPr>
        <p:spPr>
          <a:xfrm>
            <a:off x="2413821" y="533488"/>
            <a:ext cx="519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35" name="Ovaal 134">
            <a:extLst>
              <a:ext uri="{FF2B5EF4-FFF2-40B4-BE49-F238E27FC236}">
                <a16:creationId xmlns:a16="http://schemas.microsoft.com/office/drawing/2014/main" id="{46A1104F-0250-4698-A966-DED685B11C33}"/>
              </a:ext>
            </a:extLst>
          </p:cNvPr>
          <p:cNvSpPr/>
          <p:nvPr/>
        </p:nvSpPr>
        <p:spPr>
          <a:xfrm>
            <a:off x="1163538" y="1921726"/>
            <a:ext cx="280251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6" name="Tekstvak 135">
            <a:extLst>
              <a:ext uri="{FF2B5EF4-FFF2-40B4-BE49-F238E27FC236}">
                <a16:creationId xmlns:a16="http://schemas.microsoft.com/office/drawing/2014/main" id="{963B7897-31A8-4ECD-B8F9-ED2EABB75ED1}"/>
              </a:ext>
            </a:extLst>
          </p:cNvPr>
          <p:cNvSpPr txBox="1"/>
          <p:nvPr/>
        </p:nvSpPr>
        <p:spPr>
          <a:xfrm>
            <a:off x="1084846" y="1915723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37" name="Ovaal 136">
            <a:extLst>
              <a:ext uri="{FF2B5EF4-FFF2-40B4-BE49-F238E27FC236}">
                <a16:creationId xmlns:a16="http://schemas.microsoft.com/office/drawing/2014/main" id="{74EDF9A7-3448-40AC-B288-456DFB023718}"/>
              </a:ext>
            </a:extLst>
          </p:cNvPr>
          <p:cNvSpPr/>
          <p:nvPr/>
        </p:nvSpPr>
        <p:spPr>
          <a:xfrm>
            <a:off x="2502299" y="2320467"/>
            <a:ext cx="509340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8" name="Tekstvak 137">
            <a:extLst>
              <a:ext uri="{FF2B5EF4-FFF2-40B4-BE49-F238E27FC236}">
                <a16:creationId xmlns:a16="http://schemas.microsoft.com/office/drawing/2014/main" id="{2D65486F-1AD6-49E5-B3A1-06B7507D9C3B}"/>
              </a:ext>
            </a:extLst>
          </p:cNvPr>
          <p:cNvSpPr txBox="1"/>
          <p:nvPr/>
        </p:nvSpPr>
        <p:spPr>
          <a:xfrm>
            <a:off x="2536419" y="2320839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39" name="Ovaal 138">
            <a:extLst>
              <a:ext uri="{FF2B5EF4-FFF2-40B4-BE49-F238E27FC236}">
                <a16:creationId xmlns:a16="http://schemas.microsoft.com/office/drawing/2014/main" id="{021A7026-9F91-45F6-BE71-720DFB5EC5C2}"/>
              </a:ext>
            </a:extLst>
          </p:cNvPr>
          <p:cNvSpPr/>
          <p:nvPr/>
        </p:nvSpPr>
        <p:spPr>
          <a:xfrm>
            <a:off x="1142498" y="3673425"/>
            <a:ext cx="301291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0" name="Tekstvak 139">
            <a:extLst>
              <a:ext uri="{FF2B5EF4-FFF2-40B4-BE49-F238E27FC236}">
                <a16:creationId xmlns:a16="http://schemas.microsoft.com/office/drawing/2014/main" id="{CA4C2B60-E048-4396-A922-CB5BCB56B0B2}"/>
              </a:ext>
            </a:extLst>
          </p:cNvPr>
          <p:cNvSpPr txBox="1"/>
          <p:nvPr/>
        </p:nvSpPr>
        <p:spPr>
          <a:xfrm>
            <a:off x="1084846" y="3667422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41" name="Ovaal 140">
            <a:extLst>
              <a:ext uri="{FF2B5EF4-FFF2-40B4-BE49-F238E27FC236}">
                <a16:creationId xmlns:a16="http://schemas.microsoft.com/office/drawing/2014/main" id="{6B3E6A91-154B-497D-AA0C-B452CE38159F}"/>
              </a:ext>
            </a:extLst>
          </p:cNvPr>
          <p:cNvSpPr/>
          <p:nvPr/>
        </p:nvSpPr>
        <p:spPr>
          <a:xfrm>
            <a:off x="1142498" y="4655530"/>
            <a:ext cx="301291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2" name="Tekstvak 141">
            <a:extLst>
              <a:ext uri="{FF2B5EF4-FFF2-40B4-BE49-F238E27FC236}">
                <a16:creationId xmlns:a16="http://schemas.microsoft.com/office/drawing/2014/main" id="{0B701914-E959-48AF-ADE5-19BCF99197B8}"/>
              </a:ext>
            </a:extLst>
          </p:cNvPr>
          <p:cNvSpPr txBox="1"/>
          <p:nvPr/>
        </p:nvSpPr>
        <p:spPr>
          <a:xfrm>
            <a:off x="1067798" y="4650909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43" name="Ovaal 142">
            <a:extLst>
              <a:ext uri="{FF2B5EF4-FFF2-40B4-BE49-F238E27FC236}">
                <a16:creationId xmlns:a16="http://schemas.microsoft.com/office/drawing/2014/main" id="{60FA0899-5A5B-4EBA-8A31-87485B423656}"/>
              </a:ext>
            </a:extLst>
          </p:cNvPr>
          <p:cNvSpPr/>
          <p:nvPr/>
        </p:nvSpPr>
        <p:spPr>
          <a:xfrm>
            <a:off x="2413821" y="5490784"/>
            <a:ext cx="666749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4" name="Tekstvak 143">
            <a:extLst>
              <a:ext uri="{FF2B5EF4-FFF2-40B4-BE49-F238E27FC236}">
                <a16:creationId xmlns:a16="http://schemas.microsoft.com/office/drawing/2014/main" id="{3349DB1B-39A3-4A72-B2B2-D4A2A7964B5D}"/>
              </a:ext>
            </a:extLst>
          </p:cNvPr>
          <p:cNvSpPr txBox="1"/>
          <p:nvPr/>
        </p:nvSpPr>
        <p:spPr>
          <a:xfrm>
            <a:off x="2502298" y="5484781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45" name="Ovaal 144">
            <a:extLst>
              <a:ext uri="{FF2B5EF4-FFF2-40B4-BE49-F238E27FC236}">
                <a16:creationId xmlns:a16="http://schemas.microsoft.com/office/drawing/2014/main" id="{0F90C091-043F-4B94-BB82-A1EC71817C91}"/>
              </a:ext>
            </a:extLst>
          </p:cNvPr>
          <p:cNvSpPr/>
          <p:nvPr/>
        </p:nvSpPr>
        <p:spPr>
          <a:xfrm>
            <a:off x="4660228" y="4140533"/>
            <a:ext cx="413597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6" name="Tekstvak 145">
            <a:extLst>
              <a:ext uri="{FF2B5EF4-FFF2-40B4-BE49-F238E27FC236}">
                <a16:creationId xmlns:a16="http://schemas.microsoft.com/office/drawing/2014/main" id="{E54E636B-F403-4F39-8352-F401BFA9D1AD}"/>
              </a:ext>
            </a:extLst>
          </p:cNvPr>
          <p:cNvSpPr txBox="1"/>
          <p:nvPr/>
        </p:nvSpPr>
        <p:spPr>
          <a:xfrm>
            <a:off x="4651705" y="4134530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149" name="Ovaal 148">
            <a:extLst>
              <a:ext uri="{FF2B5EF4-FFF2-40B4-BE49-F238E27FC236}">
                <a16:creationId xmlns:a16="http://schemas.microsoft.com/office/drawing/2014/main" id="{E1889611-4D06-42B8-ABED-4EF3807175E2}"/>
              </a:ext>
            </a:extLst>
          </p:cNvPr>
          <p:cNvSpPr/>
          <p:nvPr/>
        </p:nvSpPr>
        <p:spPr>
          <a:xfrm>
            <a:off x="1142498" y="1095235"/>
            <a:ext cx="362450" cy="19242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0" name="Tekstvak 149">
            <a:extLst>
              <a:ext uri="{FF2B5EF4-FFF2-40B4-BE49-F238E27FC236}">
                <a16:creationId xmlns:a16="http://schemas.microsoft.com/office/drawing/2014/main" id="{C81F3D29-640C-4C4E-86B4-1EE36C4BAE0F}"/>
              </a:ext>
            </a:extLst>
          </p:cNvPr>
          <p:cNvSpPr txBox="1"/>
          <p:nvPr/>
        </p:nvSpPr>
        <p:spPr>
          <a:xfrm>
            <a:off x="1175084" y="1049073"/>
            <a:ext cx="428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1" name="Ovaal 150">
            <a:extLst>
              <a:ext uri="{FF2B5EF4-FFF2-40B4-BE49-F238E27FC236}">
                <a16:creationId xmlns:a16="http://schemas.microsoft.com/office/drawing/2014/main" id="{D918AA1F-3982-4FE4-9F92-D288385B3691}"/>
              </a:ext>
            </a:extLst>
          </p:cNvPr>
          <p:cNvSpPr/>
          <p:nvPr/>
        </p:nvSpPr>
        <p:spPr>
          <a:xfrm>
            <a:off x="2502298" y="1511479"/>
            <a:ext cx="457410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2" name="Tekstvak 151">
            <a:extLst>
              <a:ext uri="{FF2B5EF4-FFF2-40B4-BE49-F238E27FC236}">
                <a16:creationId xmlns:a16="http://schemas.microsoft.com/office/drawing/2014/main" id="{CDE85854-E272-402F-8E28-67A61E088E5E}"/>
              </a:ext>
            </a:extLst>
          </p:cNvPr>
          <p:cNvSpPr txBox="1"/>
          <p:nvPr/>
        </p:nvSpPr>
        <p:spPr>
          <a:xfrm>
            <a:off x="2546996" y="1505476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3" name="Ovaal 152">
            <a:extLst>
              <a:ext uri="{FF2B5EF4-FFF2-40B4-BE49-F238E27FC236}">
                <a16:creationId xmlns:a16="http://schemas.microsoft.com/office/drawing/2014/main" id="{6273ABF6-C335-43DC-BB44-7FED5C93792B}"/>
              </a:ext>
            </a:extLst>
          </p:cNvPr>
          <p:cNvSpPr/>
          <p:nvPr/>
        </p:nvSpPr>
        <p:spPr>
          <a:xfrm>
            <a:off x="2356327" y="3208883"/>
            <a:ext cx="501788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4" name="Tekstvak 153">
            <a:extLst>
              <a:ext uri="{FF2B5EF4-FFF2-40B4-BE49-F238E27FC236}">
                <a16:creationId xmlns:a16="http://schemas.microsoft.com/office/drawing/2014/main" id="{8C42764E-F96B-4E76-809B-EC8039603107}"/>
              </a:ext>
            </a:extLst>
          </p:cNvPr>
          <p:cNvSpPr txBox="1"/>
          <p:nvPr/>
        </p:nvSpPr>
        <p:spPr>
          <a:xfrm>
            <a:off x="2440549" y="3202880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5" name="Ovaal 154">
            <a:extLst>
              <a:ext uri="{FF2B5EF4-FFF2-40B4-BE49-F238E27FC236}">
                <a16:creationId xmlns:a16="http://schemas.microsoft.com/office/drawing/2014/main" id="{8115CA8A-408C-439C-86CB-C367FE6298FC}"/>
              </a:ext>
            </a:extLst>
          </p:cNvPr>
          <p:cNvSpPr/>
          <p:nvPr/>
        </p:nvSpPr>
        <p:spPr>
          <a:xfrm>
            <a:off x="2398291" y="4151429"/>
            <a:ext cx="444667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6" name="Tekstvak 155">
            <a:extLst>
              <a:ext uri="{FF2B5EF4-FFF2-40B4-BE49-F238E27FC236}">
                <a16:creationId xmlns:a16="http://schemas.microsoft.com/office/drawing/2014/main" id="{B9DB891C-E1A8-4503-8180-DA86DB6BD978}"/>
              </a:ext>
            </a:extLst>
          </p:cNvPr>
          <p:cNvSpPr txBox="1"/>
          <p:nvPr/>
        </p:nvSpPr>
        <p:spPr>
          <a:xfrm>
            <a:off x="2450368" y="4145426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7" name="Ovaal 156">
            <a:extLst>
              <a:ext uri="{FF2B5EF4-FFF2-40B4-BE49-F238E27FC236}">
                <a16:creationId xmlns:a16="http://schemas.microsoft.com/office/drawing/2014/main" id="{AD094C8B-1549-44AB-8762-AFC6A54A8F5A}"/>
              </a:ext>
            </a:extLst>
          </p:cNvPr>
          <p:cNvSpPr/>
          <p:nvPr/>
        </p:nvSpPr>
        <p:spPr>
          <a:xfrm>
            <a:off x="1163538" y="5979060"/>
            <a:ext cx="350937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58" name="Tekstvak 157">
            <a:extLst>
              <a:ext uri="{FF2B5EF4-FFF2-40B4-BE49-F238E27FC236}">
                <a16:creationId xmlns:a16="http://schemas.microsoft.com/office/drawing/2014/main" id="{B951B6D6-F496-4F8E-8029-9391B7ED3B1E}"/>
              </a:ext>
            </a:extLst>
          </p:cNvPr>
          <p:cNvSpPr txBox="1"/>
          <p:nvPr/>
        </p:nvSpPr>
        <p:spPr>
          <a:xfrm>
            <a:off x="1163538" y="5973057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9" name="Ovaal 158">
            <a:extLst>
              <a:ext uri="{FF2B5EF4-FFF2-40B4-BE49-F238E27FC236}">
                <a16:creationId xmlns:a16="http://schemas.microsoft.com/office/drawing/2014/main" id="{535743AB-D649-4761-BFE5-6F68E9187F10}"/>
              </a:ext>
            </a:extLst>
          </p:cNvPr>
          <p:cNvSpPr/>
          <p:nvPr/>
        </p:nvSpPr>
        <p:spPr>
          <a:xfrm>
            <a:off x="1175085" y="2749742"/>
            <a:ext cx="268704" cy="2693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352B2390-FBD0-46FF-973C-09D60D26B369}"/>
              </a:ext>
            </a:extLst>
          </p:cNvPr>
          <p:cNvSpPr txBox="1"/>
          <p:nvPr/>
        </p:nvSpPr>
        <p:spPr>
          <a:xfrm>
            <a:off x="1148267" y="2743933"/>
            <a:ext cx="514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903B6952-2095-4541-AECD-6BA02AFB334B}"/>
              </a:ext>
            </a:extLst>
          </p:cNvPr>
          <p:cNvSpPr/>
          <p:nvPr/>
        </p:nvSpPr>
        <p:spPr>
          <a:xfrm>
            <a:off x="4152638" y="368078"/>
            <a:ext cx="2119562" cy="798548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49FF8333-27A3-40F0-AAF4-1EF99FFC64B1}"/>
              </a:ext>
            </a:extLst>
          </p:cNvPr>
          <p:cNvSpPr txBox="1"/>
          <p:nvPr/>
        </p:nvSpPr>
        <p:spPr>
          <a:xfrm>
            <a:off x="4242661" y="456241"/>
            <a:ext cx="21100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Arial Narrow" panose="020B0606020202030204" pitchFamily="34" charset="0"/>
              </a:rPr>
              <a:t>De triagist van ZorgnaZorg kan zonodig  adviseren en ondersteunen bij de te volgen route.</a:t>
            </a:r>
          </a:p>
        </p:txBody>
      </p:sp>
      <p:sp>
        <p:nvSpPr>
          <p:cNvPr id="94" name="Tekstvak 93">
            <a:extLst>
              <a:ext uri="{FF2B5EF4-FFF2-40B4-BE49-F238E27FC236}">
                <a16:creationId xmlns:a16="http://schemas.microsoft.com/office/drawing/2014/main" id="{D787FEC6-E01D-4D76-AD2E-BF2DB46F8C96}"/>
              </a:ext>
            </a:extLst>
          </p:cNvPr>
          <p:cNvSpPr txBox="1"/>
          <p:nvPr/>
        </p:nvSpPr>
        <p:spPr>
          <a:xfrm>
            <a:off x="4242661" y="4818007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cxnSp>
        <p:nvCxnSpPr>
          <p:cNvPr id="97" name="Rechte verbindingslijn 96">
            <a:extLst>
              <a:ext uri="{FF2B5EF4-FFF2-40B4-BE49-F238E27FC236}">
                <a16:creationId xmlns:a16="http://schemas.microsoft.com/office/drawing/2014/main" id="{08E5DD78-E1A6-4382-B9BE-2AE0034E912A}"/>
              </a:ext>
            </a:extLst>
          </p:cNvPr>
          <p:cNvCxnSpPr>
            <a:cxnSpLocks/>
          </p:cNvCxnSpPr>
          <p:nvPr/>
        </p:nvCxnSpPr>
        <p:spPr>
          <a:xfrm>
            <a:off x="4660228" y="4941670"/>
            <a:ext cx="585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kstvak 98">
            <a:extLst>
              <a:ext uri="{FF2B5EF4-FFF2-40B4-BE49-F238E27FC236}">
                <a16:creationId xmlns:a16="http://schemas.microsoft.com/office/drawing/2014/main" id="{A65BFE6A-342D-48F4-B70C-A221A66C1105}"/>
              </a:ext>
            </a:extLst>
          </p:cNvPr>
          <p:cNvSpPr txBox="1"/>
          <p:nvPr/>
        </p:nvSpPr>
        <p:spPr>
          <a:xfrm>
            <a:off x="4792731" y="3211986"/>
            <a:ext cx="50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02" name="Tekstvak 101">
            <a:extLst>
              <a:ext uri="{FF2B5EF4-FFF2-40B4-BE49-F238E27FC236}">
                <a16:creationId xmlns:a16="http://schemas.microsoft.com/office/drawing/2014/main" id="{55F0C665-E04E-4352-8C76-1FC52BA48DEA}"/>
              </a:ext>
            </a:extLst>
          </p:cNvPr>
          <p:cNvSpPr txBox="1"/>
          <p:nvPr/>
        </p:nvSpPr>
        <p:spPr>
          <a:xfrm>
            <a:off x="3508941" y="3676270"/>
            <a:ext cx="708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cxnSp>
        <p:nvCxnSpPr>
          <p:cNvPr id="107" name="Rechte verbindingslijn 106">
            <a:extLst>
              <a:ext uri="{FF2B5EF4-FFF2-40B4-BE49-F238E27FC236}">
                <a16:creationId xmlns:a16="http://schemas.microsoft.com/office/drawing/2014/main" id="{D11EC255-AB6F-445F-9469-38D48B2B08BB}"/>
              </a:ext>
            </a:extLst>
          </p:cNvPr>
          <p:cNvCxnSpPr>
            <a:cxnSpLocks/>
            <a:endCxn id="106" idx="2"/>
          </p:cNvCxnSpPr>
          <p:nvPr/>
        </p:nvCxnSpPr>
        <p:spPr>
          <a:xfrm flipV="1">
            <a:off x="2165676" y="3828840"/>
            <a:ext cx="1317465" cy="269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echte verbindingslijn 113">
            <a:extLst>
              <a:ext uri="{FF2B5EF4-FFF2-40B4-BE49-F238E27FC236}">
                <a16:creationId xmlns:a16="http://schemas.microsoft.com/office/drawing/2014/main" id="{73BECD7F-C388-48CF-935F-2570B9A9138A}"/>
              </a:ext>
            </a:extLst>
          </p:cNvPr>
          <p:cNvCxnSpPr>
            <a:cxnSpLocks/>
            <a:endCxn id="100" idx="2"/>
          </p:cNvCxnSpPr>
          <p:nvPr/>
        </p:nvCxnSpPr>
        <p:spPr>
          <a:xfrm>
            <a:off x="4236037" y="3285996"/>
            <a:ext cx="474594" cy="73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echte verbindingslijn 115">
            <a:extLst>
              <a:ext uri="{FF2B5EF4-FFF2-40B4-BE49-F238E27FC236}">
                <a16:creationId xmlns:a16="http://schemas.microsoft.com/office/drawing/2014/main" id="{69BAF9E3-D94B-438E-9F7D-508A84AF9C9F}"/>
              </a:ext>
            </a:extLst>
          </p:cNvPr>
          <p:cNvCxnSpPr>
            <a:cxnSpLocks/>
          </p:cNvCxnSpPr>
          <p:nvPr/>
        </p:nvCxnSpPr>
        <p:spPr>
          <a:xfrm flipH="1">
            <a:off x="3704738" y="3565756"/>
            <a:ext cx="9009" cy="119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8E19D2A8-226C-C464-3D85-1F1BA2A4FAC4}"/>
              </a:ext>
            </a:extLst>
          </p:cNvPr>
          <p:cNvSpPr/>
          <p:nvPr/>
        </p:nvSpPr>
        <p:spPr>
          <a:xfrm>
            <a:off x="7394846" y="3866376"/>
            <a:ext cx="1607640" cy="69504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900">
              <a:solidFill>
                <a:schemeClr val="bg1"/>
              </a:solidFill>
            </a:endParaRPr>
          </a:p>
          <a:p>
            <a:pPr algn="ctr"/>
            <a:r>
              <a:rPr lang="nl-NL" sz="900">
                <a:solidFill>
                  <a:schemeClr val="bg1"/>
                </a:solidFill>
              </a:rPr>
              <a:t>Toont </a:t>
            </a:r>
            <a:r>
              <a:rPr lang="nl-NL" sz="900" dirty="0">
                <a:solidFill>
                  <a:schemeClr val="bg1"/>
                </a:solidFill>
              </a:rPr>
              <a:t>patiënt verzet ?-&gt; RM of IBS procedure nodig verwijzing naar CIZ of team </a:t>
            </a:r>
            <a:r>
              <a:rPr lang="nl-NL" sz="900">
                <a:solidFill>
                  <a:schemeClr val="bg1"/>
                </a:solidFill>
              </a:rPr>
              <a:t>290 .</a:t>
            </a:r>
            <a:br>
              <a:rPr lang="nl-NL" sz="900" dirty="0">
                <a:solidFill>
                  <a:schemeClr val="bg1"/>
                </a:solidFill>
              </a:rPr>
            </a:br>
            <a:r>
              <a:rPr lang="nl-NL" sz="900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320ECAF2-0D1C-6A47-8BAF-BA926E295F27}"/>
              </a:ext>
            </a:extLst>
          </p:cNvPr>
          <p:cNvCxnSpPr>
            <a:cxnSpLocks/>
          </p:cNvCxnSpPr>
          <p:nvPr/>
        </p:nvCxnSpPr>
        <p:spPr>
          <a:xfrm>
            <a:off x="8994802" y="4182084"/>
            <a:ext cx="254336" cy="31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6423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215</Words>
  <Application>Microsoft Office PowerPoint</Application>
  <PresentationFormat>Breedbeeld</PresentationFormat>
  <Paragraphs>40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Renje Heidstra</dc:creator>
  <cp:lastModifiedBy>Renje Heidstra</cp:lastModifiedBy>
  <cp:revision>18</cp:revision>
  <cp:lastPrinted>2022-12-08T07:32:35Z</cp:lastPrinted>
  <dcterms:created xsi:type="dcterms:W3CDTF">2021-06-23T10:30:47Z</dcterms:created>
  <dcterms:modified xsi:type="dcterms:W3CDTF">2023-06-28T11:02:31Z</dcterms:modified>
</cp:coreProperties>
</file>